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0" r:id="rId2"/>
    <p:sldId id="259" r:id="rId3"/>
    <p:sldId id="260" r:id="rId4"/>
    <p:sldId id="284" r:id="rId5"/>
    <p:sldId id="262" r:id="rId6"/>
    <p:sldId id="263" r:id="rId7"/>
    <p:sldId id="264" r:id="rId8"/>
    <p:sldId id="265" r:id="rId9"/>
    <p:sldId id="266" r:id="rId10"/>
    <p:sldId id="275" r:id="rId11"/>
    <p:sldId id="267" r:id="rId12"/>
    <p:sldId id="268" r:id="rId13"/>
    <p:sldId id="270" r:id="rId14"/>
    <p:sldId id="269" r:id="rId15"/>
    <p:sldId id="271" r:id="rId16"/>
    <p:sldId id="276" r:id="rId17"/>
    <p:sldId id="272" r:id="rId18"/>
    <p:sldId id="273" r:id="rId19"/>
    <p:sldId id="277" r:id="rId20"/>
    <p:sldId id="278" r:id="rId21"/>
    <p:sldId id="279" r:id="rId22"/>
    <p:sldId id="274" r:id="rId23"/>
    <p:sldId id="282" r:id="rId24"/>
  </p:sldIdLst>
  <p:sldSz cx="10790238" cy="7315200"/>
  <p:notesSz cx="6858000" cy="9144000"/>
  <p:defaultTextStyle>
    <a:defPPr>
      <a:defRPr lang="en-US"/>
    </a:defPPr>
    <a:lvl1pPr marL="0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6212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2424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18636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24847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31059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37271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43483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49695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18" autoAdjust="0"/>
  </p:normalViewPr>
  <p:slideViewPr>
    <p:cSldViewPr>
      <p:cViewPr varScale="1">
        <p:scale>
          <a:sx n="64" d="100"/>
          <a:sy n="64" d="100"/>
        </p:scale>
        <p:origin x="-1236" y="-102"/>
      </p:cViewPr>
      <p:guideLst>
        <p:guide orient="horz" pos="2304"/>
        <p:guide pos="3399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36CFD1-CCC8-4241-AB43-429DC263B242}" type="datetimeFigureOut">
              <a:rPr lang="en-US" smtClean="0"/>
              <a:t>06-Aug-16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685800"/>
            <a:ext cx="50577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CB2187-D447-4C26-900C-BFA131254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62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0113" y="685800"/>
            <a:ext cx="50577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স্লাইডটি সম্মানিত শিক্ষকের জন্য তাই 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Slide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Hide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 রাখা হয়েছে। </a:t>
            </a:r>
            <a:endParaRPr lang="en-US" sz="120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490F-E849-409A-9ABF-025B3F4559D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6507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cs typeface="+mn-cs"/>
              </a:rPr>
              <a:t>উত্তর হতে</a:t>
            </a:r>
            <a:r>
              <a:rPr lang="bn-BD" baseline="0" dirty="0" smtClean="0">
                <a:cs typeface="+mn-cs"/>
              </a:rPr>
              <a:t> পারে- মুসাফির অর্থ ভ্রমণকারী।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+mn-cs"/>
              </a:rPr>
              <a:t>কমপক্ষে ৪৮ মাইল দূরবর্তী কোন স্থানে যাওয়ার নিয়তে কোন ব্যক্তি বাড়ি থেকে বের হলে শরিয়তের পরিভাষায় তাকে মুসাফির বলে</a:t>
            </a:r>
            <a:r>
              <a:rPr lang="bn-BD" sz="1200" dirty="0" smtClean="0">
                <a:solidFill>
                  <a:srgbClr val="0070C0"/>
                </a:solidFill>
                <a:latin typeface="NikoshBAN" pitchFamily="2" charset="0"/>
                <a:cs typeface="+mn-cs"/>
              </a:rPr>
              <a:t>।</a:t>
            </a:r>
            <a:endParaRPr lang="bn-BD" sz="1200" dirty="0" smtClean="0">
              <a:solidFill>
                <a:schemeClr val="tx1"/>
              </a:solidFill>
              <a:latin typeface="NikoshBAN" pitchFamily="2" charset="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B2187-D447-4C26-900C-BFA1312544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6108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সালাতুল কসর কাকে বলে?</a:t>
            </a:r>
            <a:r>
              <a:rPr lang="bn-BD" baseline="0" dirty="0" smtClean="0"/>
              <a:t> তা বুঝিয়ে বলতে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B2187-D447-4C26-900C-BFA13125440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4639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কোন কোন ওয়াক্তে মুসাফির সালাত কসর করবে তা বুঝিয়ে</a:t>
            </a:r>
            <a:r>
              <a:rPr lang="bn-BD" baseline="0" dirty="0" smtClean="0"/>
              <a:t> বলতে পারেন।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B2187-D447-4C26-900C-BFA13125440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5340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সালাত কসর করার বিষয়ে</a:t>
            </a:r>
            <a:r>
              <a:rPr lang="bn-BD" baseline="0" dirty="0" smtClean="0"/>
              <a:t> আল্লাহপাক কুরআনের কোন সূরায় ঘোষণা দিয়েছেন? এরূপ প্রশ্ন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B2187-D447-4C26-900C-BFA13125440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320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সালাত কসর</a:t>
            </a:r>
            <a:r>
              <a:rPr lang="bn-BD" baseline="0" dirty="0" smtClean="0"/>
              <a:t> করা এটি কাদের জন্য বিশেষ নিয়ামত? এরূপ প্রশ্ন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B2187-D447-4C26-900C-BFA13125440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4255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কোনটি মুসাফিরদের</a:t>
            </a:r>
            <a:r>
              <a:rPr lang="bn-BD" baseline="0" dirty="0" smtClean="0"/>
              <a:t> জন্য আল্লাহর পক্ষ থেকে সদাকা? এরূপ প্রশ্ন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B2187-D447-4C26-900C-BFA13125440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9393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bn-BD" b="0" dirty="0" smtClean="0">
                <a:cs typeface="+mn-cs"/>
              </a:rPr>
              <a:t>উত্তর হতে পারে- </a:t>
            </a:r>
          </a:p>
          <a:p>
            <a:pPr algn="l"/>
            <a:r>
              <a:rPr lang="bn-BD" b="0" dirty="0" smtClean="0">
                <a:cs typeface="+mn-cs"/>
              </a:rPr>
              <a:t>কুরআন- </a:t>
            </a:r>
            <a:r>
              <a:rPr lang="bn-BD" sz="1200" b="0" dirty="0" smtClean="0">
                <a:ln w="1905"/>
                <a:solidFill>
                  <a:schemeClr val="tx1"/>
                </a:solidFill>
                <a:latin typeface="NikoshBAN" pitchFamily="2" charset="0"/>
                <a:cs typeface="+mn-cs"/>
              </a:rPr>
              <a:t>যখন তোমরা দেশ-বিদেশে সফর করবে, তখন সালাত সংক্ষিপ্ত করলে তোমাদের কোন দোষ নেই। </a:t>
            </a:r>
            <a:r>
              <a:rPr lang="bn-BD" sz="1050" b="0" dirty="0" smtClean="0">
                <a:ln w="1905"/>
                <a:solidFill>
                  <a:schemeClr val="tx1"/>
                </a:solidFill>
                <a:latin typeface="NikoshBAN" pitchFamily="2" charset="0"/>
                <a:cs typeface="+mn-cs"/>
              </a:rPr>
              <a:t>(সুরা আন-নিসা, আয়াত-১০১)</a:t>
            </a:r>
            <a:r>
              <a:rPr lang="bn-BD" sz="1050" b="0" baseline="0" dirty="0" smtClean="0">
                <a:ln w="1905"/>
                <a:solidFill>
                  <a:schemeClr val="tx1"/>
                </a:solidFill>
                <a:latin typeface="NikoshBAN" pitchFamily="2" charset="0"/>
                <a:cs typeface="+mn-cs"/>
              </a:rPr>
              <a:t> </a:t>
            </a:r>
          </a:p>
          <a:p>
            <a:pPr algn="l"/>
            <a:r>
              <a:rPr lang="bn-BD" sz="1050" b="0" dirty="0" smtClean="0">
                <a:ln w="1905"/>
                <a:solidFill>
                  <a:schemeClr val="tx1"/>
                </a:solidFill>
                <a:latin typeface="NikoshBAN" pitchFamily="2" charset="0"/>
                <a:cs typeface="+mn-cs"/>
              </a:rPr>
              <a:t>হাদিস- </a:t>
            </a:r>
            <a:r>
              <a:rPr lang="bn-BD" sz="1050" b="0" dirty="0" smtClean="0">
                <a:solidFill>
                  <a:schemeClr val="tx1"/>
                </a:solidFill>
                <a:latin typeface="NikoshBAN" pitchFamily="2" charset="0"/>
                <a:cs typeface="+mn-cs"/>
              </a:rPr>
              <a:t>এটি একটি সদাকা, যা আল্লাহ তায়ালা তোমাদের (মুসাফিরদের) দান করেছেন। এ সদাকা তোমরা গ্রহণ কর। </a:t>
            </a:r>
            <a:r>
              <a:rPr lang="bn-BD" sz="800" b="0" dirty="0" smtClean="0">
                <a:solidFill>
                  <a:schemeClr val="tx1"/>
                </a:solidFill>
                <a:latin typeface="NikoshBAN" pitchFamily="2" charset="0"/>
                <a:cs typeface="+mn-cs"/>
              </a:rPr>
              <a:t>(বুখারি ও মুসলিম)</a:t>
            </a:r>
            <a:endParaRPr lang="en-US" sz="1050" b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B2187-D447-4C26-900C-BFA13125440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1366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মুসাফির কোন কোন ওয়াক্তে</a:t>
            </a:r>
            <a:r>
              <a:rPr lang="bn-BD" baseline="0" dirty="0" smtClean="0"/>
              <a:t> সালাত কসর করবে? কোন কোন ওয়াক্তে কসর করবে না? কসরে কয় রাকাতের স্থলে কয় রাকাত আদায় করবে? ইত্যাদি প্রশ্ন কর আযেতে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B2187-D447-4C26-900C-BFA13125440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0578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জামাআতে সালাত আদায়কালে ইমাম যদি মুকিম (স্থায়ী)</a:t>
            </a:r>
            <a:r>
              <a:rPr lang="bn-BD" baseline="0" dirty="0" smtClean="0"/>
              <a:t> হয়, তাহলে মুসাফির কীভাবে সালাত আদায় করবে? এরূপ প্রশ্ন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B2187-D447-4C26-900C-BFA13125440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657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উত্তর হতে পারে- </a:t>
            </a:r>
            <a:r>
              <a:rPr lang="bn-BD" baseline="0" dirty="0" smtClean="0"/>
              <a:t>ফজর, মাগরিব ও বিতির নামায পূর্ণভাবে পড়তে </a:t>
            </a:r>
            <a:r>
              <a:rPr lang="bn-BD" baseline="0" smtClean="0"/>
              <a:t>হয়।</a:t>
            </a:r>
            <a:r>
              <a:rPr lang="bn-BD" baseline="0" dirty="0" smtClean="0"/>
              <a:t> </a:t>
            </a:r>
            <a:r>
              <a:rPr lang="bn-BD" smtClean="0"/>
              <a:t>যোহর</a:t>
            </a:r>
            <a:r>
              <a:rPr lang="bn-BD" dirty="0" smtClean="0"/>
              <a:t>, আসর ও ইশা</a:t>
            </a:r>
            <a:r>
              <a:rPr lang="bn-BD" baseline="0" dirty="0" smtClean="0"/>
              <a:t> এ তিন </a:t>
            </a:r>
            <a:r>
              <a:rPr lang="bn-BD" baseline="0" smtClean="0"/>
              <a:t>ওয়াক্তে নামায কসর </a:t>
            </a:r>
            <a:r>
              <a:rPr lang="bn-BD" baseline="0" dirty="0" smtClean="0"/>
              <a:t>পড়তে হয়।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B2187-D447-4C26-900C-BFA13125440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27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Vrinda" pitchFamily="34" charset="0"/>
                <a:cs typeface="Vrinda" pitchFamily="34" charset="0"/>
              </a:rPr>
              <a:t>পাঠ</a:t>
            </a:r>
            <a:r>
              <a:rPr lang="bn-BD" baseline="0" dirty="0" smtClean="0">
                <a:latin typeface="Vrinda" pitchFamily="34" charset="0"/>
                <a:cs typeface="Vrinda" pitchFamily="34" charset="0"/>
              </a:rPr>
              <a:t> সংশ্লিষ্ট ছবি দ্বারা শিক্ষার্থীদের স্বাগতম জানানো যেতে পারে। পাঠ যেহেতু মুসাফিরের সালাত, তাই এ ছবিটি দেওয়া হয়েছে।</a:t>
            </a:r>
            <a:endParaRPr lang="en-US" dirty="0" smtClean="0">
              <a:latin typeface="Vrinda" pitchFamily="34" charset="0"/>
              <a:cs typeface="Vrinda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B2187-D447-4C26-900C-BFA13125440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5188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0" dirty="0" smtClean="0">
                <a:cs typeface="+mn-cs"/>
              </a:rPr>
              <a:t>১. ভ্রমণকারী।</a:t>
            </a:r>
            <a:r>
              <a:rPr lang="bn-BD" b="0" baseline="0" dirty="0" smtClean="0">
                <a:cs typeface="+mn-cs"/>
              </a:rPr>
              <a:t> ২. সংক্ষিপ্তকরণ। ৩. কোন মুসাফির </a:t>
            </a:r>
            <a:r>
              <a:rPr lang="bn-BD" sz="1200" b="0" dirty="0" smtClean="0">
                <a:ln w="1905"/>
                <a:solidFill>
                  <a:schemeClr val="tx1"/>
                </a:solidFill>
                <a:latin typeface="NikoshBAN" pitchFamily="2" charset="0"/>
                <a:cs typeface="+mn-cs"/>
              </a:rPr>
              <a:t>১৫ দিন বা তারও কম সময় অবস্থানের নিয়ত করলে।</a:t>
            </a:r>
            <a:r>
              <a:rPr lang="bn-BD" sz="1200" b="0" baseline="0" dirty="0" smtClean="0">
                <a:ln>
                  <a:noFill/>
                </a:ln>
                <a:solidFill>
                  <a:schemeClr val="tx1"/>
                </a:solidFill>
                <a:latin typeface="+mn-lt"/>
                <a:cs typeface="+mn-cs"/>
              </a:rPr>
              <a:t> ৪. সালাতুল কসর।</a:t>
            </a:r>
            <a:endParaRPr lang="en-US" sz="1200" b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B2187-D447-4C26-900C-BFA13125440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503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উত্তর হতে পারে- মুসাফির অবস্থায়</a:t>
            </a:r>
            <a:r>
              <a:rPr lang="bn-BD" baseline="0" dirty="0" smtClean="0"/>
              <a:t> খুবই ক্লান্তি অনুভব হয়, সময়ের কথা বিবেচনা করে আল্লাহপাক এ নিয়ামত মুসাফিরদের সদাকা হিসেবে দান করেছেন। যা এক বিশেষ নিয়ামত।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B2187-D447-4C26-900C-BFA13125440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4861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12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সবাইকে ধন্যবাদ জানিয়ে পাঠ শেষ করতে </a:t>
            </a:r>
            <a:r>
              <a:rPr lang="bn-BD" baseline="0" smtClean="0"/>
              <a:t>পারেন।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B2187-D447-4C26-900C-BFA13125440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41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মহোদয় </a:t>
            </a:r>
            <a:r>
              <a:rPr lang="bn-BD" baseline="0" smtClean="0">
                <a:latin typeface="NikoshBAN" pitchFamily="2" charset="0"/>
                <a:cs typeface="NikoshBAN" pitchFamily="2" charset="0"/>
              </a:rPr>
              <a:t>নিজ </a:t>
            </a:r>
            <a:r>
              <a:rPr lang="bn-BD" baseline="0" smtClean="0">
                <a:latin typeface="NikoshBAN" pitchFamily="2" charset="0"/>
                <a:cs typeface="NikoshBAN" pitchFamily="2" charset="0"/>
              </a:rPr>
              <a:t>বিদ্যালয়ের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ক্ষেত্রে চাইলে এ 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Slide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টি দেখাতেও পারেন আবার 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Hide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করেও রাখতে পারেন।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B2187-D447-4C26-900C-BFA13125440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185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পাঠ</a:t>
            </a:r>
            <a:r>
              <a:rPr lang="bn-BD" baseline="0" dirty="0" smtClean="0"/>
              <a:t> ঘোষণার জন্য এই </a:t>
            </a:r>
            <a:r>
              <a:rPr lang="en-US" baseline="0" dirty="0" smtClean="0"/>
              <a:t>Slide </a:t>
            </a:r>
            <a:r>
              <a:rPr lang="bn-BD" baseline="0" dirty="0" smtClean="0"/>
              <a:t>টি। এখানে কী দেখা যাচ্ছে? তাঁরা কে? ইত্যাদি প্রশ্ন করা যেতে পারে।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B2187-D447-4C26-900C-BFA13125440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382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এই ছবিটি</a:t>
            </a:r>
            <a:r>
              <a:rPr lang="bn-BD" baseline="0" dirty="0" smtClean="0"/>
              <a:t> দেখিয়েও পাঠ ঘোষণা করতে পারেন। এক্ষেত্রে শিক্ষক মহোদয় পাঠ ঘোষণা করে তা বোর্ডে লিখে দিবেন।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B2187-D447-4C26-900C-BFA13125440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79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শিখনফল</a:t>
            </a:r>
            <a:r>
              <a:rPr lang="bn-BD" baseline="0" dirty="0" smtClean="0"/>
              <a:t> চাইলে শিক্ষার্থীদের দেখাতেও পারেন আবার নাও দেখাতে পারেন। তবে শিখনফল নিয়ে আলোচনার তেমন প্রয়োজন নেই।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B2187-D447-4C26-900C-BFA1312544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526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মুসাফির শব্দের</a:t>
            </a:r>
            <a:r>
              <a:rPr lang="bn-BD" baseline="0" dirty="0" smtClean="0"/>
              <a:t> অর্থ কী? এরূপ প্রশ্ন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B2187-D447-4C26-900C-BFA13125440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91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মুসাফির কাকে বলা হয়? তা বুঝিয়ে</a:t>
            </a:r>
            <a:r>
              <a:rPr lang="bn-BD" baseline="0" dirty="0" smtClean="0"/>
              <a:t> বলতে পারেন</a:t>
            </a:r>
            <a:r>
              <a:rPr lang="en-US" baseline="0" dirty="0" smtClean="0"/>
              <a:t> </a:t>
            </a:r>
            <a:r>
              <a:rPr lang="bn-BD" baseline="0" dirty="0" smtClean="0"/>
              <a:t>এবং ৪৮ মাইল বর্তমানে ৭২ কিলোমিটার এর সমপরিমাণ।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B2187-D447-4C26-900C-BFA13125440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4157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কত</a:t>
            </a:r>
            <a:r>
              <a:rPr lang="bn-BD" baseline="0" dirty="0" smtClean="0"/>
              <a:t> দিন সফরে থাকার নিয়ত করলে মুসাফির হিসেবে গণ্য হবেন? এরূপ প্রশ্ন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B2187-D447-4C26-900C-BFA13125440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751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9269" y="2272456"/>
            <a:ext cx="9171702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8536" y="4145280"/>
            <a:ext cx="7553167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6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2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86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24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1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37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43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49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F027E-87CA-4D3E-BAC1-3FC5FF11EFBA}" type="datetime12">
              <a:rPr lang="en-US" smtClean="0"/>
              <a:t>4:17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D7C52-91B7-46DE-99DE-D243D4D50AB1}" type="datetime12">
              <a:rPr lang="en-US" smtClean="0"/>
              <a:t>4:17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22922" y="292950"/>
            <a:ext cx="2427804" cy="62416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512" y="292950"/>
            <a:ext cx="7103573" cy="6241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09D38-9220-4D8B-BFDF-F504CFD5208B}" type="datetime12">
              <a:rPr lang="en-US" smtClean="0"/>
              <a:t>4:17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C2E02-E103-4984-9083-864DF8088D8F}" type="datetime12">
              <a:rPr lang="en-US" smtClean="0"/>
              <a:t>4:17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355" y="4700694"/>
            <a:ext cx="9171702" cy="1452880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2355" y="3100495"/>
            <a:ext cx="9171702" cy="1600199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62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24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86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248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310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372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434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49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63B08-6DA5-4146-8004-61206DC2EE26}" type="datetime12">
              <a:rPr lang="en-US" smtClean="0"/>
              <a:t>4:17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512" y="1706880"/>
            <a:ext cx="4765688" cy="4827694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5039" y="1706880"/>
            <a:ext cx="4765688" cy="4827694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66CFD-FDE5-413B-A540-F21B44512B09}" type="datetime12">
              <a:rPr lang="en-US" smtClean="0"/>
              <a:t>4:17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513" y="1637456"/>
            <a:ext cx="4767562" cy="68241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6212" indent="0">
              <a:buNone/>
              <a:defRPr sz="2200" b="1"/>
            </a:lvl2pPr>
            <a:lvl3pPr marL="1012424" indent="0">
              <a:buNone/>
              <a:defRPr sz="2000" b="1"/>
            </a:lvl3pPr>
            <a:lvl4pPr marL="1518636" indent="0">
              <a:buNone/>
              <a:defRPr sz="1800" b="1"/>
            </a:lvl4pPr>
            <a:lvl5pPr marL="2024847" indent="0">
              <a:buNone/>
              <a:defRPr sz="1800" b="1"/>
            </a:lvl5pPr>
            <a:lvl6pPr marL="2531059" indent="0">
              <a:buNone/>
              <a:defRPr sz="1800" b="1"/>
            </a:lvl6pPr>
            <a:lvl7pPr marL="3037271" indent="0">
              <a:buNone/>
              <a:defRPr sz="1800" b="1"/>
            </a:lvl7pPr>
            <a:lvl8pPr marL="3543483" indent="0">
              <a:buNone/>
              <a:defRPr sz="1800" b="1"/>
            </a:lvl8pPr>
            <a:lvl9pPr marL="4049695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513" y="2319869"/>
            <a:ext cx="4767562" cy="4214707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1292" y="1637456"/>
            <a:ext cx="4769435" cy="68241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6212" indent="0">
              <a:buNone/>
              <a:defRPr sz="2200" b="1"/>
            </a:lvl2pPr>
            <a:lvl3pPr marL="1012424" indent="0">
              <a:buNone/>
              <a:defRPr sz="2000" b="1"/>
            </a:lvl3pPr>
            <a:lvl4pPr marL="1518636" indent="0">
              <a:buNone/>
              <a:defRPr sz="1800" b="1"/>
            </a:lvl4pPr>
            <a:lvl5pPr marL="2024847" indent="0">
              <a:buNone/>
              <a:defRPr sz="1800" b="1"/>
            </a:lvl5pPr>
            <a:lvl6pPr marL="2531059" indent="0">
              <a:buNone/>
              <a:defRPr sz="1800" b="1"/>
            </a:lvl6pPr>
            <a:lvl7pPr marL="3037271" indent="0">
              <a:buNone/>
              <a:defRPr sz="1800" b="1"/>
            </a:lvl7pPr>
            <a:lvl8pPr marL="3543483" indent="0">
              <a:buNone/>
              <a:defRPr sz="1800" b="1"/>
            </a:lvl8pPr>
            <a:lvl9pPr marL="4049695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1292" y="2319869"/>
            <a:ext cx="4769435" cy="4214707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C3AE1-6B60-4DE6-AF44-BD3AB6575312}" type="datetime12">
              <a:rPr lang="en-US" smtClean="0"/>
              <a:t>4:17 AM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C7B4-DAD5-4790-9E30-25346FE9ABC0}" type="datetime12">
              <a:rPr lang="en-US" smtClean="0"/>
              <a:t>4:17 AM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d. Yunus Azad\Desktop\Frame\certificate-border-3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90238" cy="7315200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1"/>
          <p:cNvSpPr>
            <a:spLocks noGrp="1"/>
          </p:cNvSpPr>
          <p:nvPr userDrawn="1"/>
        </p:nvSpPr>
        <p:spPr>
          <a:xfrm>
            <a:off x="4907544" y="7010400"/>
            <a:ext cx="975149" cy="389467"/>
          </a:xfrm>
          <a:prstGeom prst="rect">
            <a:avLst/>
          </a:prstGeom>
        </p:spPr>
        <p:txBody>
          <a:bodyPr vert="horz" lIns="101242" tIns="50621" rIns="101242" bIns="50621" rtlCol="0" anchor="ctr"/>
          <a:lstStyle>
            <a:defPPr>
              <a:defRPr lang="en-US"/>
            </a:defPPr>
            <a:lvl1pPr marL="0" algn="ctr" defTabSz="1012424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06212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2424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8636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4847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31059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7271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43483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9695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61C99DD-FD43-4D36-8BCF-0C8ACF754FD6}" type="datetime12">
              <a:rPr lang="en-US" smtClean="0"/>
              <a:pPr/>
              <a:t>4:17 AM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14" y="291253"/>
            <a:ext cx="3549913" cy="123952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8683" y="291256"/>
            <a:ext cx="6032043" cy="6243321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9514" y="1530776"/>
            <a:ext cx="3549913" cy="5003801"/>
          </a:xfrm>
        </p:spPr>
        <p:txBody>
          <a:bodyPr/>
          <a:lstStyle>
            <a:lvl1pPr marL="0" indent="0">
              <a:buNone/>
              <a:defRPr sz="1600"/>
            </a:lvl1pPr>
            <a:lvl2pPr marL="506212" indent="0">
              <a:buNone/>
              <a:defRPr sz="1300"/>
            </a:lvl2pPr>
            <a:lvl3pPr marL="1012424" indent="0">
              <a:buNone/>
              <a:defRPr sz="1100"/>
            </a:lvl3pPr>
            <a:lvl4pPr marL="1518636" indent="0">
              <a:buNone/>
              <a:defRPr sz="1000"/>
            </a:lvl4pPr>
            <a:lvl5pPr marL="2024847" indent="0">
              <a:buNone/>
              <a:defRPr sz="1000"/>
            </a:lvl5pPr>
            <a:lvl6pPr marL="2531059" indent="0">
              <a:buNone/>
              <a:defRPr sz="1000"/>
            </a:lvl6pPr>
            <a:lvl7pPr marL="3037271" indent="0">
              <a:buNone/>
              <a:defRPr sz="1000"/>
            </a:lvl7pPr>
            <a:lvl8pPr marL="3543483" indent="0">
              <a:buNone/>
              <a:defRPr sz="1000"/>
            </a:lvl8pPr>
            <a:lvl9pPr marL="404969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B4901-6B73-47B8-A2B0-BEDF2FFC0D5C}" type="datetime12">
              <a:rPr lang="en-US" smtClean="0"/>
              <a:t>4:17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4962" y="5120642"/>
            <a:ext cx="6474143" cy="60452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14962" y="653627"/>
            <a:ext cx="6474143" cy="4389120"/>
          </a:xfrm>
        </p:spPr>
        <p:txBody>
          <a:bodyPr/>
          <a:lstStyle>
            <a:lvl1pPr marL="0" indent="0">
              <a:buNone/>
              <a:defRPr sz="3500"/>
            </a:lvl1pPr>
            <a:lvl2pPr marL="506212" indent="0">
              <a:buNone/>
              <a:defRPr sz="3100"/>
            </a:lvl2pPr>
            <a:lvl3pPr marL="1012424" indent="0">
              <a:buNone/>
              <a:defRPr sz="2700"/>
            </a:lvl3pPr>
            <a:lvl4pPr marL="1518636" indent="0">
              <a:buNone/>
              <a:defRPr sz="2200"/>
            </a:lvl4pPr>
            <a:lvl5pPr marL="2024847" indent="0">
              <a:buNone/>
              <a:defRPr sz="2200"/>
            </a:lvl5pPr>
            <a:lvl6pPr marL="2531059" indent="0">
              <a:buNone/>
              <a:defRPr sz="2200"/>
            </a:lvl6pPr>
            <a:lvl7pPr marL="3037271" indent="0">
              <a:buNone/>
              <a:defRPr sz="2200"/>
            </a:lvl7pPr>
            <a:lvl8pPr marL="3543483" indent="0">
              <a:buNone/>
              <a:defRPr sz="2200"/>
            </a:lvl8pPr>
            <a:lvl9pPr marL="4049695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14962" y="5725163"/>
            <a:ext cx="6474143" cy="858519"/>
          </a:xfrm>
        </p:spPr>
        <p:txBody>
          <a:bodyPr/>
          <a:lstStyle>
            <a:lvl1pPr marL="0" indent="0">
              <a:buNone/>
              <a:defRPr sz="1600"/>
            </a:lvl1pPr>
            <a:lvl2pPr marL="506212" indent="0">
              <a:buNone/>
              <a:defRPr sz="1300"/>
            </a:lvl2pPr>
            <a:lvl3pPr marL="1012424" indent="0">
              <a:buNone/>
              <a:defRPr sz="1100"/>
            </a:lvl3pPr>
            <a:lvl4pPr marL="1518636" indent="0">
              <a:buNone/>
              <a:defRPr sz="1000"/>
            </a:lvl4pPr>
            <a:lvl5pPr marL="2024847" indent="0">
              <a:buNone/>
              <a:defRPr sz="1000"/>
            </a:lvl5pPr>
            <a:lvl6pPr marL="2531059" indent="0">
              <a:buNone/>
              <a:defRPr sz="1000"/>
            </a:lvl6pPr>
            <a:lvl7pPr marL="3037271" indent="0">
              <a:buNone/>
              <a:defRPr sz="1000"/>
            </a:lvl7pPr>
            <a:lvl8pPr marL="3543483" indent="0">
              <a:buNone/>
              <a:defRPr sz="1000"/>
            </a:lvl8pPr>
            <a:lvl9pPr marL="404969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1DC3F-4FAF-4BE5-A5C5-1775D5EF2E74}" type="datetime12">
              <a:rPr lang="en-US" smtClean="0"/>
              <a:t>4:17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9513" y="292947"/>
            <a:ext cx="9711214" cy="1219200"/>
          </a:xfrm>
          <a:prstGeom prst="rect">
            <a:avLst/>
          </a:prstGeom>
        </p:spPr>
        <p:txBody>
          <a:bodyPr vert="horz" lIns="101242" tIns="50621" rIns="101242" bIns="5062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513" y="1706880"/>
            <a:ext cx="9711214" cy="4827694"/>
          </a:xfrm>
          <a:prstGeom prst="rect">
            <a:avLst/>
          </a:prstGeom>
        </p:spPr>
        <p:txBody>
          <a:bodyPr vert="horz" lIns="101242" tIns="50621" rIns="101242" bIns="5062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9512" y="6780109"/>
            <a:ext cx="2517722" cy="389467"/>
          </a:xfrm>
          <a:prstGeom prst="rect">
            <a:avLst/>
          </a:prstGeom>
        </p:spPr>
        <p:txBody>
          <a:bodyPr vert="horz" lIns="101242" tIns="50621" rIns="101242" bIns="5062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EDC87-9E5E-4210-B7C1-7025B5DB86A3}" type="datetime12">
              <a:rPr lang="en-US" smtClean="0"/>
              <a:t>4:17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665" y="6780109"/>
            <a:ext cx="3416909" cy="389467"/>
          </a:xfrm>
          <a:prstGeom prst="rect">
            <a:avLst/>
          </a:prstGeom>
        </p:spPr>
        <p:txBody>
          <a:bodyPr vert="horz" lIns="101242" tIns="50621" rIns="101242" bIns="5062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33005" y="6780109"/>
            <a:ext cx="2517722" cy="389467"/>
          </a:xfrm>
          <a:prstGeom prst="rect">
            <a:avLst/>
          </a:prstGeom>
        </p:spPr>
        <p:txBody>
          <a:bodyPr vert="horz" lIns="101242" tIns="50621" rIns="101242" bIns="5062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10124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9659" indent="-379659" algn="l" defTabSz="1012424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22594" indent="-316382" algn="l" defTabSz="10124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65530" indent="-253106" algn="l" defTabSz="10124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71741" indent="-253106" algn="l" defTabSz="10124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77953" indent="-253106" algn="l" defTabSz="10124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84165" indent="-253106" algn="l" defTabSz="10124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0377" indent="-253106" algn="l" defTabSz="10124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96589" indent="-253106" algn="l" defTabSz="10124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02801" indent="-253106" algn="l" defTabSz="10124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6212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2424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8636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4847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1059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7271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43483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49695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tm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9675" y="406401"/>
            <a:ext cx="10070889" cy="203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234" tIns="50617" rIns="101234" bIns="50617" rtlCol="0" anchor="ctr"/>
          <a:lstStyle/>
          <a:p>
            <a:pPr algn="ctr"/>
            <a:r>
              <a:rPr lang="bn-BD" sz="49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স্লাইডটি সম্মানিত শিক্ষকের জন্য তাই </a:t>
            </a:r>
            <a:r>
              <a:rPr lang="en-US" sz="49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Slide </a:t>
            </a:r>
            <a:r>
              <a:rPr lang="bn-BD" sz="49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9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Hide </a:t>
            </a:r>
            <a:r>
              <a:rPr lang="bn-BD" sz="49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 রাখা হয়েছে। </a:t>
            </a:r>
            <a:endParaRPr lang="en-US" sz="49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9675" y="2743200"/>
            <a:ext cx="10070889" cy="39014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234" tIns="50617" rIns="101234" bIns="50617" rtlCol="0" anchor="ctr"/>
          <a:lstStyle/>
          <a:p>
            <a:pPr algn="just"/>
            <a:r>
              <a:rPr lang="bn-BD" sz="4000" dirty="0">
                <a:solidFill>
                  <a:schemeClr val="tx1"/>
                </a:solidFill>
                <a:latin typeface="NikoshBAN"/>
                <a:cs typeface="NikoshBAN" pitchFamily="2" charset="0"/>
              </a:rPr>
              <a:t>এই পাঠটি উপস্থাপনের জন্য স্লাইডের নিচে প্রয়োজনীয় নির্দেশনা দেয়া আছে। পাঠটি উপস্থাপনের পূর্বে নির্দেশনাবলী দেখে নিবেন এবং পাঠটি পাঠ্যবইয়ের সাথে মিলিয়ে নিবেন। এক্ষেত্রে শিক্ষক নিজস্ব কৌশল প্রয়োগ করতে পারেন।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প্রেজেন্টেশনটি </a:t>
            </a:r>
            <a:r>
              <a:rPr lang="en-AU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F</a:t>
            </a:r>
            <a:r>
              <a:rPr lang="en-A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AU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Key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চেপে শুরু করতে পারেন। তাহলে </a:t>
            </a:r>
            <a:r>
              <a:rPr lang="en-AU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Hide Slide Show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করবে না।</a:t>
            </a:r>
            <a:endParaRPr lang="en-AU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47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2623789" y="563880"/>
            <a:ext cx="5554129" cy="731520"/>
          </a:xfrm>
          <a:prstGeom prst="round2Same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7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bn-BD" sz="6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 Same Side Corner Rectangle 2"/>
          <p:cNvSpPr/>
          <p:nvPr/>
        </p:nvSpPr>
        <p:spPr>
          <a:xfrm>
            <a:off x="1574789" y="2536003"/>
            <a:ext cx="7619831" cy="1442720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মুসাফির এর পরিচয় দাও।</a:t>
            </a:r>
            <a:endParaRPr lang="en-US" sz="6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447800"/>
            <a:ext cx="10790238" cy="0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649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7" r="22786" b="22058"/>
          <a:stretch/>
        </p:blipFill>
        <p:spPr>
          <a:xfrm>
            <a:off x="705696" y="1143000"/>
            <a:ext cx="9413823" cy="4495800"/>
          </a:xfrm>
          <a:prstGeom prst="roundRect">
            <a:avLst>
              <a:gd name="adj" fmla="val 16667"/>
            </a:avLst>
          </a:prstGeom>
          <a:ln w="381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06168" y="5521805"/>
            <a:ext cx="10039180" cy="1315565"/>
          </a:xfrm>
          <a:prstGeom prst="snip1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1242" tIns="50621" rIns="101242" bIns="50621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905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শরিয়ত মুসাফিরকে সংক্ষিপ্ত আকারে সালাত আদায়ের সুযোগ দিয়েছে। একে বলা হয় কসর।</a:t>
            </a:r>
            <a:endParaRPr lang="en-US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066801"/>
            <a:ext cx="10790238" cy="0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956719" y="152400"/>
            <a:ext cx="4800601" cy="9312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সালাতুল কসর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23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d. Yunus Azad\Desktop\salat\priere-assalat-mi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" r="7727"/>
          <a:stretch/>
        </p:blipFill>
        <p:spPr bwMode="auto">
          <a:xfrm>
            <a:off x="365919" y="1143000"/>
            <a:ext cx="5715000" cy="5717574"/>
          </a:xfrm>
          <a:prstGeom prst="roundRect">
            <a:avLst>
              <a:gd name="adj" fmla="val 16667"/>
            </a:avLst>
          </a:prstGeom>
          <a:ln w="381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185492" y="2514600"/>
            <a:ext cx="4154142" cy="44046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itchFamily="2" charset="2"/>
              <a:buChar char="Ø"/>
            </a:pPr>
            <a:r>
              <a:rPr lang="bn-BD" sz="6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যুহর</a:t>
            </a:r>
          </a:p>
          <a:p>
            <a:endParaRPr lang="bn-BD" sz="16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bn-BD" sz="6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আসর</a:t>
            </a:r>
          </a:p>
          <a:p>
            <a:endParaRPr lang="bn-BD" sz="16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bn-BD" sz="6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ইশা</a:t>
            </a:r>
          </a:p>
          <a:p>
            <a:endParaRPr lang="bn-BD" sz="36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85492" y="1134070"/>
            <a:ext cx="4154142" cy="923330"/>
          </a:xfrm>
          <a:prstGeom prst="wedgeRectCallout">
            <a:avLst>
              <a:gd name="adj1" fmla="val -19102"/>
              <a:gd name="adj2" fmla="val 96593"/>
            </a:avLst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সালাতুল কসর</a:t>
            </a:r>
            <a:endParaRPr lang="en-US" sz="5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066801"/>
            <a:ext cx="10790238" cy="0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956719" y="152400"/>
            <a:ext cx="4800601" cy="931226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সালাতুল কসর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69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770" y="1295714"/>
            <a:ext cx="9958699" cy="914086"/>
          </a:xfrm>
          <a:prstGeom prst="snip1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1242" tIns="50621" rIns="101242" bIns="50621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4800" b="1" dirty="0" smtClean="0">
                <a:ln w="1905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সালাত কসর করার বিষয়ে আল্লাহ তায়ালা বলেন-</a:t>
            </a:r>
            <a:endParaRPr lang="en-US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70" y="2189065"/>
            <a:ext cx="9958699" cy="27639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5770" y="4953000"/>
            <a:ext cx="9958699" cy="1850870"/>
          </a:xfrm>
          <a:prstGeom prst="snip1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1242" tIns="50621" rIns="101242" bIns="50621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905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অর্থ- যখন তোমরা দেশ-বিদেশে সফর করবে, তখন সালাত সংক্ষিপ্ত করলে তোমাদের কোন দোষ নেই। </a:t>
            </a:r>
          </a:p>
          <a:p>
            <a:pPr algn="ctr"/>
            <a:r>
              <a:rPr lang="bn-BD" sz="2800" b="1" dirty="0" smtClean="0">
                <a:ln w="1905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(সুরা আন-নিসা, আয়াত-১০১)</a:t>
            </a:r>
            <a:endParaRPr lang="en-US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066801"/>
            <a:ext cx="10790238" cy="0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956719" y="152400"/>
            <a:ext cx="4800601" cy="9312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সালাতুল কসর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15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93" y="1256736"/>
            <a:ext cx="8572626" cy="4458264"/>
          </a:xfrm>
          <a:prstGeom prst="roundRect">
            <a:avLst>
              <a:gd name="adj" fmla="val 16667"/>
            </a:avLst>
          </a:prstGeom>
          <a:ln w="381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280319" y="5867400"/>
            <a:ext cx="8077200" cy="780260"/>
          </a:xfrm>
          <a:prstGeom prst="snip1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1242" tIns="50621" rIns="101242" bIns="50621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905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মুসাফিরের জন্য এটি আল্লাহর বিশেষ নিয়ামত।</a:t>
            </a:r>
            <a:endParaRPr lang="en-US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066801"/>
            <a:ext cx="10790238" cy="0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956719" y="152400"/>
            <a:ext cx="4800601" cy="9312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সালাতুল কসর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62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732" y="990914"/>
            <a:ext cx="10037737" cy="914086"/>
          </a:xfrm>
          <a:prstGeom prst="snip1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1242" tIns="50621" rIns="101242" bIns="50621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4800" b="1" dirty="0" smtClean="0">
                <a:ln w="1905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সালাত কসর করার বিষয়ে রাসুল (সাঃ) বলেন-</a:t>
            </a:r>
            <a:endParaRPr lang="en-US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553194" y="1905000"/>
            <a:ext cx="4786440" cy="493801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এটি একটি সদাকা, যা আল্লাহ তায়ালা তোমাদের (মুসাফিরদের) দান করেছেন। এ সদাকা তোমরা গ্রহণ কর। 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(বুখারি ও মুসলিম)</a:t>
            </a:r>
          </a:p>
        </p:txBody>
      </p:sp>
      <p:pic>
        <p:nvPicPr>
          <p:cNvPr id="3074" name="Picture 2" descr="C:\Users\Md. Yunus Azad\Downloads\560239_240467722726050_1970905576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33" y="1905000"/>
            <a:ext cx="5123967" cy="4938010"/>
          </a:xfrm>
          <a:prstGeom prst="roundRect">
            <a:avLst>
              <a:gd name="adj" fmla="val 16667"/>
            </a:avLst>
          </a:prstGeom>
          <a:ln w="381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0" y="1066801"/>
            <a:ext cx="10790238" cy="0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956719" y="152400"/>
            <a:ext cx="4800601" cy="9312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সালাতুল কসর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26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2607640" y="640080"/>
            <a:ext cx="5554129" cy="731520"/>
          </a:xfrm>
          <a:prstGeom prst="round2Same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72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BD" sz="6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 Same Side Corner Rectangle 2"/>
          <p:cNvSpPr/>
          <p:nvPr/>
        </p:nvSpPr>
        <p:spPr>
          <a:xfrm>
            <a:off x="889994" y="2519680"/>
            <a:ext cx="9089289" cy="2194560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সালাতুল কসর এর ব্যাপারে কুরআন ও হাদিসের ১টি করে উদ্ধৃতি দাও। </a:t>
            </a:r>
            <a:endParaRPr lang="en-US" sz="6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447800"/>
            <a:ext cx="10790238" cy="0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436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-Point Star 1"/>
          <p:cNvSpPr/>
          <p:nvPr/>
        </p:nvSpPr>
        <p:spPr>
          <a:xfrm>
            <a:off x="415769" y="1066800"/>
            <a:ext cx="5532611" cy="5852409"/>
          </a:xfrm>
          <a:prstGeom prst="star6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 রাকাত বিশিষ্ট ফরয সালাত ২ রাকাত করে আদায় করবে-</a:t>
            </a:r>
            <a:endParaRPr lang="en-US" sz="4800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06455" y="2438400"/>
            <a:ext cx="4154142" cy="44808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itchFamily="2" charset="2"/>
              <a:buChar char="Ø"/>
            </a:pPr>
            <a:r>
              <a:rPr lang="bn-BD" sz="4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যুহর</a:t>
            </a:r>
            <a:endParaRPr lang="bn-BD" sz="24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bn-BD" sz="4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আসর</a:t>
            </a:r>
            <a:endParaRPr lang="bn-BD" sz="24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bn-BD" sz="4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ইশা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BD" sz="48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ফযর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BD" sz="48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মাগরিব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BD" sz="48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বিতর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06455" y="1057870"/>
            <a:ext cx="4154142" cy="923330"/>
          </a:xfrm>
          <a:prstGeom prst="wedgeRectCallout">
            <a:avLst>
              <a:gd name="adj1" fmla="val -19102"/>
              <a:gd name="adj2" fmla="val 96593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মুসাফির</a:t>
            </a:r>
            <a:endParaRPr lang="en-US" sz="5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758889" y="2456632"/>
                <a:ext cx="1501708" cy="81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√</m:t>
                      </m:r>
                    </m:oMath>
                  </m:oMathPara>
                </a14:m>
                <a:endParaRPr lang="en-US" sz="4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8889" y="2456632"/>
                <a:ext cx="1501708" cy="81996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758889" y="3218632"/>
                <a:ext cx="1501708" cy="81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√</m:t>
                      </m:r>
                    </m:oMath>
                  </m:oMathPara>
                </a14:m>
                <a:endParaRPr lang="en-US" sz="4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8889" y="3218632"/>
                <a:ext cx="1501708" cy="81996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758889" y="3980632"/>
                <a:ext cx="1501708" cy="81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√</m:t>
                      </m:r>
                    </m:oMath>
                  </m:oMathPara>
                </a14:m>
                <a:endParaRPr lang="en-US" sz="4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8889" y="3980632"/>
                <a:ext cx="1501708" cy="81996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758889" y="4546937"/>
                <a:ext cx="1501708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en-US" sz="6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8889" y="4546937"/>
                <a:ext cx="1501708" cy="101566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758889" y="5257800"/>
                <a:ext cx="1501708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en-US" sz="6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8889" y="5257800"/>
                <a:ext cx="1501708" cy="101566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758889" y="5943600"/>
                <a:ext cx="1501708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en-US" sz="6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8889" y="5943600"/>
                <a:ext cx="1501708" cy="101566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/>
          <p:nvPr/>
        </p:nvCxnSpPr>
        <p:spPr>
          <a:xfrm>
            <a:off x="0" y="1066801"/>
            <a:ext cx="10790238" cy="0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585119" y="152400"/>
            <a:ext cx="7696200" cy="9312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মুসাফিরের সালাত আদায়ের নিয়ম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69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19" y="1219200"/>
            <a:ext cx="8610600" cy="4901793"/>
          </a:xfrm>
          <a:prstGeom prst="roundRect">
            <a:avLst>
              <a:gd name="adj" fmla="val 16667"/>
            </a:avLst>
          </a:prstGeom>
          <a:ln w="381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44775" y="6172200"/>
            <a:ext cx="10037737" cy="579521"/>
          </a:xfrm>
          <a:prstGeom prst="snip1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1242" tIns="50621" rIns="101242" bIns="50621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2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ইমাম যদি মুকিম (স্থায়ী) হয়, তা হলে ইমামের অনুসরণ করে পূর্ণ সালাত আদায় করবে।</a:t>
            </a:r>
            <a:endParaRPr lang="en-US" sz="2800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066801"/>
            <a:ext cx="10790238" cy="0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585119" y="152400"/>
            <a:ext cx="7696200" cy="9312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মুসাফিরের সালাত আদায়ের নিয়ম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65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2810532" y="533400"/>
            <a:ext cx="4895062" cy="914400"/>
          </a:xfrm>
          <a:prstGeom prst="round2Same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7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bn-BD" sz="6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 Same Side Corner Rectangle 2"/>
          <p:cNvSpPr/>
          <p:nvPr/>
        </p:nvSpPr>
        <p:spPr>
          <a:xfrm>
            <a:off x="746919" y="2019300"/>
            <a:ext cx="9296400" cy="4191000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মুসাফির অবস্থায় কোন কোন নামায পূর্ণ এবং কোন কোন নামায কসর পড়তে হয় তার একটি তালিকা পোষ্টার আকারে লিখে উপস্থাপন কর।</a:t>
            </a:r>
            <a:endParaRPr lang="en-US" sz="5400" b="1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447800"/>
            <a:ext cx="10790238" cy="0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650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70" y="381001"/>
            <a:ext cx="9958699" cy="65649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83" y="1950721"/>
            <a:ext cx="10592997" cy="4995878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101242" tIns="50621" rIns="101242" bIns="50621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31800" b="1" spc="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</a:p>
        </p:txBody>
      </p:sp>
    </p:spTree>
    <p:extLst>
      <p:ext uri="{BB962C8B-B14F-4D97-AF65-F5344CB8AC3E}">
        <p14:creationId xmlns:p14="http://schemas.microsoft.com/office/powerpoint/2010/main" val="204797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2956719" y="457200"/>
            <a:ext cx="4800600" cy="1056640"/>
          </a:xfrm>
          <a:prstGeom prst="round2Diag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9600" b="1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9600" b="1" dirty="0">
              <a:ln w="11430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9431" y="2113282"/>
            <a:ext cx="9441458" cy="4164881"/>
          </a:xfrm>
          <a:prstGeom prst="rect">
            <a:avLst/>
          </a:prstGeom>
          <a:noFill/>
          <a:ln w="57150" cmpd="tri">
            <a:solidFill>
              <a:schemeClr val="tx1"/>
            </a:solidFill>
          </a:ln>
        </p:spPr>
        <p:txBody>
          <a:bodyPr wrap="square" lIns="101242" tIns="50621" rIns="101242" bIns="50621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মুসাফির অর্থ কী?</a:t>
            </a: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কসর শব্দের অর্থ কী?</a:t>
            </a: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 ধরনের ভ্রমণকারীর  উপর মুসাফিরের হুকুম প্রযোজ্য হবে?</a:t>
            </a: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আল্লাহর দেওয়া সদাকা কোনটি যা রাসূল (সাঃ) আমাদের গ্রহণ করতে বলেছেন?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676400"/>
            <a:ext cx="10790238" cy="0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46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67316" y="457201"/>
            <a:ext cx="4855607" cy="12496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01242" tIns="50621" rIns="101242" bIns="50621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8000" b="1" spc="55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8000" b="1" spc="55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10956" y="2286000"/>
            <a:ext cx="9326401" cy="33528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 cap="flat" cmpd="tri">
            <a:solidFill>
              <a:srgbClr val="002060"/>
            </a:solidFill>
            <a:prstDash val="solid"/>
            <a:beve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1242" tIns="50621" rIns="101242" bIns="50621" rtlCol="0" anchor="ctr"/>
          <a:lstStyle/>
          <a:p>
            <a:pPr algn="ctr"/>
            <a:r>
              <a:rPr lang="bn-BD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‘মুসাফিরের জন্য কসর সালাত আদায় করা আল্লাহর এক বিশেষ নিয়ামত’- বিশ্লেষণ কর। 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676400"/>
            <a:ext cx="10790238" cy="0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25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70" y="381000"/>
            <a:ext cx="9958699" cy="6477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335141" y="972281"/>
            <a:ext cx="10039329" cy="2456721"/>
          </a:xfrm>
          <a:prstGeom prst="rect">
            <a:avLst/>
          </a:prstGeom>
          <a:noFill/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5300" b="1" spc="50" dirty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 হাফেজ</a:t>
            </a:r>
          </a:p>
        </p:txBody>
      </p:sp>
    </p:spTree>
    <p:extLst>
      <p:ext uri="{BB962C8B-B14F-4D97-AF65-F5344CB8AC3E}">
        <p14:creationId xmlns:p14="http://schemas.microsoft.com/office/powerpoint/2010/main" val="22534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0151" y="228600"/>
            <a:ext cx="3872827" cy="1425702"/>
          </a:xfrm>
          <a:prstGeom prst="rect">
            <a:avLst/>
          </a:prstGeom>
          <a:noFill/>
        </p:spPr>
        <p:txBody>
          <a:bodyPr wrap="none" lIns="101234" tIns="50617" rIns="101234" bIns="50617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400" b="1" spc="55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400" b="1" spc="55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5726" y="3200400"/>
            <a:ext cx="9852393" cy="1179449"/>
          </a:xfrm>
          <a:prstGeom prst="rect">
            <a:avLst/>
          </a:prstGeom>
          <a:noFill/>
        </p:spPr>
        <p:txBody>
          <a:bodyPr wrap="square" lIns="101234" tIns="50617" rIns="101234" bIns="50617" rtlCol="0">
            <a:spAutoFit/>
          </a:bodyPr>
          <a:lstStyle/>
          <a:p>
            <a:pPr algn="ctr"/>
            <a:r>
              <a:rPr lang="bn-IN" sz="3500" dirty="0">
                <a:solidFill>
                  <a:srgbClr val="005426"/>
                </a:solidFill>
                <a:latin typeface="NikoshBAN" pitchFamily="2" charset="0"/>
                <a:cs typeface="NikoshBAN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500" dirty="0">
              <a:solidFill>
                <a:srgbClr val="00542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875" y="4419600"/>
            <a:ext cx="9992642" cy="2410555"/>
          </a:xfrm>
          <a:prstGeom prst="rect">
            <a:avLst/>
          </a:prstGeom>
          <a:noFill/>
        </p:spPr>
        <p:txBody>
          <a:bodyPr wrap="square" lIns="101234" tIns="50617" rIns="101234" bIns="50617" rtlCol="0">
            <a:spAutoFit/>
          </a:bodyPr>
          <a:lstStyle/>
          <a:p>
            <a:pPr algn="ctr"/>
            <a:r>
              <a:rPr lang="bn-IN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জনাব মোঃ </a:t>
            </a:r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গোলাম জাওহার</a:t>
            </a:r>
            <a:r>
              <a:rPr lang="bn-IN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endParaRPr lang="bn-BD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500" dirty="0">
                <a:latin typeface="NikoshBAN" pitchFamily="2" charset="0"/>
                <a:cs typeface="NikoshBAN" pitchFamily="2" charset="0"/>
              </a:rPr>
              <a:t>সহকারী অধ্যাপক, ইসলামি আদর্শ, </a:t>
            </a:r>
            <a:r>
              <a:rPr lang="bn-BD" sz="3500" dirty="0" smtClean="0">
                <a:latin typeface="NikoshBAN" pitchFamily="2" charset="0"/>
                <a:cs typeface="NikoshBAN" pitchFamily="2" charset="0"/>
              </a:rPr>
              <a:t>সরকারি </a:t>
            </a:r>
            <a:r>
              <a:rPr lang="bn-IN" sz="3500" dirty="0" smtClean="0">
                <a:latin typeface="NikoshBAN" pitchFamily="2" charset="0"/>
                <a:cs typeface="NikoshBAN" pitchFamily="2" charset="0"/>
              </a:rPr>
              <a:t>টিটি</a:t>
            </a:r>
            <a:r>
              <a:rPr lang="bn-BD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500" dirty="0">
                <a:latin typeface="NikoshBAN" pitchFamily="2" charset="0"/>
                <a:cs typeface="NikoshBAN" pitchFamily="2" charset="0"/>
              </a:rPr>
              <a:t>কলেজ</a:t>
            </a:r>
            <a:r>
              <a:rPr lang="bn-IN" sz="35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500" dirty="0">
                <a:latin typeface="NikoshBAN" pitchFamily="2" charset="0"/>
                <a:cs typeface="NikoshBAN" pitchFamily="2" charset="0"/>
              </a:rPr>
              <a:t>ফরিদপুর।</a:t>
            </a:r>
            <a:endParaRPr lang="bn-IN" sz="35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জনাব মোঃ </a:t>
            </a:r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সাখাওয়াৎ হোসেন</a:t>
            </a:r>
            <a:r>
              <a:rPr lang="bn-IN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endParaRPr lang="bn-BD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500" dirty="0">
                <a:latin typeface="NikoshBAN" pitchFamily="2" charset="0"/>
                <a:cs typeface="NikoshBAN" pitchFamily="2" charset="0"/>
              </a:rPr>
              <a:t>সহকা</a:t>
            </a:r>
            <a:r>
              <a:rPr lang="bn-BD" sz="3500" dirty="0">
                <a:latin typeface="NikoshBAN" pitchFamily="2" charset="0"/>
                <a:cs typeface="NikoshBAN" pitchFamily="2" charset="0"/>
              </a:rPr>
              <a:t>রী</a:t>
            </a:r>
            <a:r>
              <a:rPr lang="bn-IN" sz="3500" dirty="0">
                <a:latin typeface="NikoshBAN" pitchFamily="2" charset="0"/>
                <a:cs typeface="NikoshBAN" pitchFamily="2" charset="0"/>
              </a:rPr>
              <a:t> অধ্যাপক, </a:t>
            </a:r>
            <a:r>
              <a:rPr lang="bn-BD" sz="3500" dirty="0">
                <a:latin typeface="NikoshBAN" pitchFamily="2" charset="0"/>
                <a:cs typeface="NikoshBAN" pitchFamily="2" charset="0"/>
              </a:rPr>
              <a:t>ইসলামি আদর্শ, </a:t>
            </a:r>
            <a:r>
              <a:rPr lang="bn-BD" sz="3500" dirty="0" smtClean="0">
                <a:latin typeface="NikoshBAN" pitchFamily="2" charset="0"/>
                <a:cs typeface="NikoshBAN" pitchFamily="2" charset="0"/>
              </a:rPr>
              <a:t>সরকারি </a:t>
            </a:r>
            <a:r>
              <a:rPr lang="bn-IN" sz="3500" dirty="0" smtClean="0">
                <a:latin typeface="NikoshBAN" pitchFamily="2" charset="0"/>
                <a:cs typeface="NikoshBAN" pitchFamily="2" charset="0"/>
              </a:rPr>
              <a:t>টিটি</a:t>
            </a:r>
            <a:r>
              <a:rPr lang="bn-BD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500" dirty="0">
                <a:latin typeface="NikoshBAN" pitchFamily="2" charset="0"/>
                <a:cs typeface="NikoshBAN" pitchFamily="2" charset="0"/>
              </a:rPr>
              <a:t>কলেজ</a:t>
            </a:r>
            <a:r>
              <a:rPr lang="bn-IN" sz="35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500" dirty="0">
                <a:latin typeface="NikoshBAN" pitchFamily="2" charset="0"/>
                <a:cs typeface="NikoshBAN" pitchFamily="2" charset="0"/>
              </a:rPr>
              <a:t>সিলেট।</a:t>
            </a:r>
            <a:endParaRPr lang="bn-IN" sz="3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3330" y="1790872"/>
            <a:ext cx="10119932" cy="1333329"/>
          </a:xfrm>
          <a:prstGeom prst="rect">
            <a:avLst/>
          </a:prstGeom>
          <a:noFill/>
        </p:spPr>
        <p:txBody>
          <a:bodyPr wrap="square" lIns="101234" tIns="50617" rIns="101234" bIns="50617" rtlCol="0">
            <a:spAutoFit/>
          </a:bodyPr>
          <a:lstStyle/>
          <a:p>
            <a:pPr algn="ctr"/>
            <a:r>
              <a:rPr lang="bn-IN" sz="4000" dirty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4000" dirty="0">
              <a:solidFill>
                <a:srgbClr val="003399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51914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2" b="1182"/>
          <a:stretch/>
        </p:blipFill>
        <p:spPr bwMode="auto">
          <a:xfrm>
            <a:off x="5485049" y="1066801"/>
            <a:ext cx="4968458" cy="5867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474157" y="2647392"/>
            <a:ext cx="4979349" cy="1467408"/>
          </a:xfrm>
          <a:prstGeom prst="rect">
            <a:avLst/>
          </a:prstGeom>
          <a:noFill/>
        </p:spPr>
        <p:txBody>
          <a:bodyPr wrap="square" lIns="112095" tIns="56048" rIns="112095" bIns="56048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4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400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400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400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endParaRPr lang="bn-BD" sz="3400" dirty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000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 </a:t>
            </a:r>
            <a:r>
              <a:rPr lang="bn-BD" sz="3000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 </a:t>
            </a:r>
            <a:r>
              <a:rPr lang="bn-BD" sz="3000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(ইবাদত)</a:t>
            </a:r>
            <a:endParaRPr lang="bn-BD" sz="3000" dirty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066801"/>
            <a:ext cx="10790238" cy="0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618873" y="184262"/>
            <a:ext cx="3019556" cy="100817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59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9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3895" y="1094682"/>
            <a:ext cx="5137424" cy="588642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lIns="99261" tIns="49630" rIns="99261" bIns="49630" rtlCol="0">
            <a:spAutoFit/>
          </a:bodyPr>
          <a:lstStyle/>
          <a:p>
            <a:pPr algn="ctr"/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8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6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 ইউনুছ আজাদ</a:t>
            </a:r>
            <a:endParaRPr lang="bn-BD" sz="26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0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সহকারী শিক্ষক,</a:t>
            </a:r>
          </a:p>
          <a:p>
            <a:pPr algn="ctr"/>
            <a:r>
              <a:rPr lang="bn-BD" sz="30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নোয়াপাড়া মুসলিম উচ্চ বিদ্যালয়,</a:t>
            </a:r>
          </a:p>
          <a:p>
            <a:pPr algn="ctr"/>
            <a:r>
              <a:rPr lang="bn-BD" sz="30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রাউজান, চট্টগ্রাম।</a:t>
            </a:r>
          </a:p>
          <a:p>
            <a:pPr algn="ctr"/>
            <a:r>
              <a:rPr lang="bn-BD" sz="30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মোবাইল নম্বর – ০১৮১৬-৮৭০৬৬৬</a:t>
            </a:r>
          </a:p>
          <a:p>
            <a:pPr algn="ctr"/>
            <a:r>
              <a:rPr lang="en-US" sz="2100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E-mail: yunusazad</a:t>
            </a:r>
            <a:r>
              <a:rPr lang="en-US" sz="21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86</a:t>
            </a:r>
            <a:r>
              <a:rPr lang="en-US" sz="2100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@gmail.com</a:t>
            </a:r>
            <a:endParaRPr lang="bn-BD" sz="2100" dirty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918" y="1143000"/>
            <a:ext cx="2942717" cy="27517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6115844" y="5383389"/>
            <a:ext cx="3429000" cy="636411"/>
          </a:xfrm>
          <a:prstGeom prst="rect">
            <a:avLst/>
          </a:prstGeom>
          <a:noFill/>
        </p:spPr>
        <p:txBody>
          <a:bodyPr wrap="square" lIns="112095" tIns="56048" rIns="112095" bIns="56048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40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৫০ মিনিট</a:t>
            </a:r>
            <a:endParaRPr lang="en-US" sz="2400" dirty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2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Yunus\Desktop\istama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3119" y="762000"/>
            <a:ext cx="9144000" cy="5562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1026" name="Picture 2" descr="C:\Users\Yunus\Desktop\bd759a12c2e775712ecff704e00827e1-06_556c19a8f146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7" y="761999"/>
            <a:ext cx="9120981" cy="55626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1027" name="Picture 3" descr="C:\Users\Yunus\Desktop\5932028240_9cedce5fb7_z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7" y="761999"/>
            <a:ext cx="9144000" cy="5535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4491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248" y="1977728"/>
            <a:ext cx="6210222" cy="46516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32" y="381000"/>
            <a:ext cx="10077255" cy="14546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7826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2882" y="2057400"/>
            <a:ext cx="9536414" cy="30261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01242" tIns="50621" rIns="101242" bIns="50621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5400" b="1" u="sng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 শেষে শিক্ষার্থীরা-</a:t>
            </a:r>
          </a:p>
          <a:p>
            <a:endParaRPr lang="bn-BD" sz="800" b="1" u="sng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69488" indent="-569488">
              <a:buFont typeface="+mj-lt"/>
              <a:buAutoNum type="arabicPeriod"/>
            </a:pP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মুসাফির এর পরিচয় বলতে পারবে।</a:t>
            </a:r>
          </a:p>
          <a:p>
            <a:pPr marL="569488" indent="-569488">
              <a:buFont typeface="+mj-lt"/>
              <a:buAutoNum type="arabicPeriod"/>
            </a:pP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সালাতুল কসর কী তা বলতে পারবে।</a:t>
            </a:r>
          </a:p>
          <a:p>
            <a:pPr marL="569488" indent="-569488">
              <a:buFont typeface="+mj-lt"/>
              <a:buAutoNum type="arabicPeriod"/>
            </a:pPr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মুসাফিরের সালাত আদায়ের নিয়ম বর্ণনা করতে পারবে।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33633" y="346040"/>
            <a:ext cx="3122972" cy="12102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7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371600"/>
            <a:ext cx="10790238" cy="0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306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119" y="1184937"/>
            <a:ext cx="8128000" cy="4724451"/>
          </a:xfrm>
          <a:prstGeom prst="roundRect">
            <a:avLst>
              <a:gd name="adj" fmla="val 16667"/>
            </a:avLst>
          </a:prstGeom>
          <a:ln w="381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127920" y="5871870"/>
            <a:ext cx="2667000" cy="997728"/>
          </a:xfrm>
          <a:prstGeom prst="snip1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1242" tIns="50621" rIns="101242" bIns="50621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5300" b="1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মুসাফির</a:t>
            </a:r>
            <a:endParaRPr lang="en-US" sz="53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39133" y="5871870"/>
            <a:ext cx="2819986" cy="997728"/>
          </a:xfrm>
          <a:prstGeom prst="snip1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1242" tIns="50621" rIns="101242" bIns="50621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5300" b="1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ভ্রমণকারী</a:t>
            </a:r>
            <a:endParaRPr lang="en-US" sz="53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Arrow Connector 6"/>
          <p:cNvCxnSpPr>
            <a:stCxn id="4" idx="0"/>
            <a:endCxn id="5" idx="2"/>
          </p:cNvCxnSpPr>
          <p:nvPr/>
        </p:nvCxnSpPr>
        <p:spPr>
          <a:xfrm>
            <a:off x="3794920" y="6370734"/>
            <a:ext cx="2844213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1066801"/>
            <a:ext cx="10790238" cy="0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956719" y="152400"/>
            <a:ext cx="4800601" cy="9312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মুসাফির এর পরিচয়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42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14"/>
          <a:stretch/>
        </p:blipFill>
        <p:spPr>
          <a:xfrm>
            <a:off x="407847" y="1083626"/>
            <a:ext cx="5461496" cy="5911903"/>
          </a:xfrm>
          <a:prstGeom prst="roundRect">
            <a:avLst>
              <a:gd name="adj" fmla="val 16667"/>
            </a:avLst>
          </a:prstGeom>
          <a:ln w="381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ounded Rectangle 2"/>
          <p:cNvSpPr/>
          <p:nvPr/>
        </p:nvSpPr>
        <p:spPr>
          <a:xfrm>
            <a:off x="5869343" y="1083625"/>
            <a:ext cx="4584163" cy="5850575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কমপক্ষে ৪৮ মাইল দূরবর্তী কোনো স্থানে যাওয়ার নিয়তে কোন ব্যক্তি বাড়ি থেকে বের হলে শরিয়তের পরিভাষায় তাকে মুসাফির বলে</a:t>
            </a:r>
            <a:r>
              <a:rPr lang="bn-BD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066801"/>
            <a:ext cx="10790238" cy="0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956719" y="152400"/>
            <a:ext cx="4800601" cy="9312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মুসাফির এর পরিচয়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66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3490" y="5909388"/>
            <a:ext cx="8665029" cy="780260"/>
          </a:xfrm>
          <a:prstGeom prst="snip1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1242" tIns="50621" rIns="101242" bIns="50621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905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১৫ দিন বা তারও কম সময় অবস্থানের নিয়ত করলে।</a:t>
            </a:r>
            <a:endParaRPr lang="en-US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Md. Yunus Azad\Downloads\Istema0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073490" y="1371600"/>
            <a:ext cx="8665029" cy="4267200"/>
          </a:xfrm>
          <a:prstGeom prst="roundRect">
            <a:avLst>
              <a:gd name="adj" fmla="val 16667"/>
            </a:avLst>
          </a:prstGeom>
          <a:ln w="285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0" y="1066801"/>
            <a:ext cx="10790238" cy="0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956719" y="152400"/>
            <a:ext cx="4800601" cy="9312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মুসাফির এর পরিচয়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33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5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947</Words>
  <Application>Microsoft Office PowerPoint</Application>
  <PresentationFormat>Custom</PresentationFormat>
  <Paragraphs>133</Paragraphs>
  <Slides>23</Slides>
  <Notes>22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Yunus Azad</dc:creator>
  <cp:lastModifiedBy>Yunus</cp:lastModifiedBy>
  <cp:revision>232</cp:revision>
  <dcterms:created xsi:type="dcterms:W3CDTF">2006-08-16T00:00:00Z</dcterms:created>
  <dcterms:modified xsi:type="dcterms:W3CDTF">2016-08-06T11:17:54Z</dcterms:modified>
</cp:coreProperties>
</file>